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67" r:id="rId2"/>
    <p:sldId id="320" r:id="rId3"/>
    <p:sldId id="329" r:id="rId4"/>
    <p:sldId id="330" r:id="rId5"/>
    <p:sldId id="331" r:id="rId6"/>
    <p:sldId id="332" r:id="rId7"/>
    <p:sldId id="333" r:id="rId8"/>
    <p:sldId id="334" r:id="rId9"/>
    <p:sldId id="337" r:id="rId10"/>
    <p:sldId id="335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6" r:id="rId28"/>
    <p:sldId id="357" r:id="rId29"/>
    <p:sldId id="358" r:id="rId30"/>
    <p:sldId id="360" r:id="rId31"/>
    <p:sldId id="359" r:id="rId32"/>
    <p:sldId id="363" r:id="rId33"/>
    <p:sldId id="362" r:id="rId34"/>
    <p:sldId id="364" r:id="rId35"/>
    <p:sldId id="365" r:id="rId36"/>
    <p:sldId id="366" r:id="rId37"/>
    <p:sldId id="368" r:id="rId38"/>
    <p:sldId id="367" r:id="rId3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ронин Владимир Михайлович" initials="ВВ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BA"/>
    <a:srgbClr val="DA0000"/>
    <a:srgbClr val="FFC32E"/>
    <a:srgbClr val="FFD365"/>
    <a:srgbClr val="E1D473"/>
    <a:srgbClr val="334286"/>
    <a:srgbClr val="E1002B"/>
    <a:srgbClr val="A21630"/>
    <a:srgbClr val="FFA733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395" autoAdjust="0"/>
  </p:normalViewPr>
  <p:slideViewPr>
    <p:cSldViewPr snapToGrid="0" snapToObjects="1">
      <p:cViewPr>
        <p:scale>
          <a:sx n="78" d="100"/>
          <a:sy n="78" d="100"/>
        </p:scale>
        <p:origin x="-90" y="-684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17.09.2021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0.wdp"/><Relationship Id="rId5" Type="http://schemas.openxmlformats.org/officeDocument/2006/relationships/image" Target="../media/image42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png"/><Relationship Id="rId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4.wdp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5.wdp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microsoft.com/office/2007/relationships/hdphoto" Target="../media/hdphoto16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www.gosuslugi.ru/342164/2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0731" y="3679605"/>
            <a:ext cx="7730837" cy="1937966"/>
          </a:xfrm>
        </p:spPr>
        <p:txBody>
          <a:bodyPr/>
          <a:lstStyle/>
          <a:p>
            <a:r>
              <a:rPr lang="ru-RU" sz="3200" dirty="0" smtClean="0"/>
              <a:t>О ПРОХОЖДЕНИИ ВСЕРОССИЙСКОЙ ПЕРЕПИСИ НАСЕЛЕНИЯ 2020 ГОДА НА ПОРТАЛЕ ГОСУСЛУГ</a:t>
            </a:r>
          </a:p>
          <a:p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300966"/>
            <a:ext cx="1499944" cy="1499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27" y="5277804"/>
            <a:ext cx="2106928" cy="15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3" name="Прямоугольник 32"/>
          <p:cNvSpPr/>
          <p:nvPr/>
        </p:nvSpPr>
        <p:spPr>
          <a:xfrm>
            <a:off x="2613825" y="1913509"/>
            <a:ext cx="80989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помещении временно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менее 12 месяцев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) находились люди, которые постоянно проживают в другом месте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рубежом, то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 этих лиц - сокращенный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набор вопросов «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Переписной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лист для временно находящихся на территории Российской Федерации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85539" y="593351"/>
            <a:ext cx="80989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Если человек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проживает или намеревается проживать в помещении </a:t>
            </a:r>
            <a:r>
              <a:rPr lang="ru-RU" sz="2000" b="1" dirty="0">
                <a:solidFill>
                  <a:srgbClr val="FF0000"/>
                </a:solidFill>
              </a:rPr>
              <a:t>год и более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то он будет переписан по полному набору вопросов как постоянно проживающий в помещении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66970" t="4561" r="908" b="43727"/>
          <a:stretch/>
        </p:blipFill>
        <p:spPr>
          <a:xfrm>
            <a:off x="789154" y="2017105"/>
            <a:ext cx="1700562" cy="152762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3766" y="3635146"/>
            <a:ext cx="112496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После заполнения вопросов 2.1 - 2.5 на первого проживающего, нажмите на кнопку «</a:t>
            </a:r>
            <a:r>
              <a:rPr lang="ru-RU" sz="2000" b="1" dirty="0" smtClean="0">
                <a:solidFill>
                  <a:srgbClr val="00B050"/>
                </a:solidFill>
              </a:rPr>
              <a:t>Добавить проживающего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 и заполните аналогичные вопросы на каждого проживающего соответственно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0" algn="ctr" defTabSz="914034">
              <a:spcAft>
                <a:spcPts val="60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После заполнения вопросов 2.1 – 2.5 на всех лиц 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 нажатию кнопки «</a:t>
            </a:r>
            <a:r>
              <a:rPr lang="ru-RU" sz="2000" b="1" dirty="0" smtClean="0">
                <a:solidFill>
                  <a:srgbClr val="00B050"/>
                </a:solidFill>
              </a:rPr>
              <a:t>Продолжить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 осуществляется переход к вопросам 3-25 о каждом проживающем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989003" y="337372"/>
            <a:ext cx="1300864" cy="1527620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1" b="10749"/>
          <a:stretch/>
        </p:blipFill>
        <p:spPr bwMode="auto">
          <a:xfrm>
            <a:off x="3022039" y="4693680"/>
            <a:ext cx="6180016" cy="745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1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639434" y="835179"/>
            <a:ext cx="9962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Первому лицу автоматически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отмечается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rgbClr val="00B050"/>
                </a:solidFill>
              </a:rPr>
              <a:t>записан первым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второго и последующих проживающих укажите, кем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приходится по отношению к лицу, переписанному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домохозяйстве первым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7242" y="4449235"/>
            <a:ext cx="11249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Если в домохозяйстве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проживает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мать или отец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лица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то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выберите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одного из них из выпадающего списка. В случае отсутствия матери/отца в домохозяйстве отмечается «</a:t>
            </a:r>
            <a:r>
              <a:rPr lang="ru-RU" sz="2000" b="1" dirty="0">
                <a:solidFill>
                  <a:srgbClr val="00B050"/>
                </a:solidFill>
              </a:rPr>
              <a:t>Нет в этом домохозяйстве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38571" y="371570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3. </a:t>
            </a:r>
            <a:r>
              <a:rPr lang="ru-RU" b="1" dirty="0" smtClean="0"/>
              <a:t>РОДСТВЕННЫЕ ОТНОШЕНИЯ В ДОМОХОЗЯЙСТВЕ</a:t>
            </a:r>
            <a:endParaRPr lang="ru-RU" b="1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90" b="31973"/>
          <a:stretch/>
        </p:blipFill>
        <p:spPr bwMode="auto">
          <a:xfrm>
            <a:off x="3642672" y="1850840"/>
            <a:ext cx="5318760" cy="1512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-700644" y="3461048"/>
            <a:ext cx="12784395" cy="551684"/>
          </a:xfrm>
        </p:spPr>
        <p:txBody>
          <a:bodyPr/>
          <a:lstStyle/>
          <a:p>
            <a:pPr algn="ctr"/>
            <a:r>
              <a:rPr lang="ru-RU" b="1" dirty="0" smtClean="0"/>
              <a:t>3.1. МАТЬ ИЛИ ОТЕЦ ЭТОГО ЛИЦА ПРОЖИВАЕТ В ЭТОМ ДОМОХОЗЯЙСТВЕ?</a:t>
            </a:r>
            <a:endParaRPr lang="ru-RU" b="1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4"/>
          <a:srcRect l="6157" t="33953" r="35687" b="42719"/>
          <a:stretch/>
        </p:blipFill>
        <p:spPr bwMode="auto">
          <a:xfrm>
            <a:off x="3367894" y="5464898"/>
            <a:ext cx="5488305" cy="1238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70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639434" y="835179"/>
            <a:ext cx="9962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Выберите соответствующую метку: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7242" y="2837075"/>
            <a:ext cx="11249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Дату укажите с помощью значка «</a:t>
            </a:r>
            <a:r>
              <a:rPr lang="ru-RU" sz="2000" b="1" dirty="0">
                <a:solidFill>
                  <a:srgbClr val="00B050"/>
                </a:solidFill>
              </a:rPr>
              <a:t>Календарь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справа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38571" y="371570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4. </a:t>
            </a:r>
            <a:r>
              <a:rPr lang="ru-RU" b="1" dirty="0" smtClean="0"/>
              <a:t>ВАШ ПОЛ</a:t>
            </a:r>
            <a:endParaRPr lang="ru-RU" b="1" dirty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-700644" y="2285391"/>
            <a:ext cx="12784395" cy="551684"/>
          </a:xfrm>
        </p:spPr>
        <p:txBody>
          <a:bodyPr/>
          <a:lstStyle/>
          <a:p>
            <a:pPr algn="ctr"/>
            <a:r>
              <a:rPr lang="ru-RU" b="1" dirty="0"/>
              <a:t>5. </a:t>
            </a:r>
            <a:r>
              <a:rPr lang="ru-RU" b="1" dirty="0" smtClean="0"/>
              <a:t>ДАТА ВАШЕГО РОЖДЕНИЯ</a:t>
            </a:r>
            <a:endParaRPr lang="ru-RU" b="1" dirty="0"/>
          </a:p>
        </p:txBody>
      </p:sp>
      <p:pic>
        <p:nvPicPr>
          <p:cNvPr id="20" name="Рисунок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18" y="1279736"/>
            <a:ext cx="2735217" cy="89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4"/>
          <a:stretch>
            <a:fillRect/>
          </a:stretch>
        </p:blipFill>
        <p:spPr>
          <a:xfrm>
            <a:off x="2080145" y="3403440"/>
            <a:ext cx="2373101" cy="293798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995618" y="4097417"/>
            <a:ext cx="5628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Число исполнившихся лет по состоянию на 1 октября 2021 года определится автоматически на основе введенной даты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рождения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l="69778" t="4561" r="908" b="43727"/>
          <a:stretch/>
        </p:blipFill>
        <p:spPr>
          <a:xfrm>
            <a:off x="259845" y="2048184"/>
            <a:ext cx="1551891" cy="152762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4453246" y="3237185"/>
            <a:ext cx="3123211" cy="669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639434" y="835179"/>
            <a:ext cx="9962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Выберите один из приведенных в выпадающем списке вариантов ответа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7242" y="3555767"/>
            <a:ext cx="1124960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выборе «</a:t>
            </a:r>
            <a:r>
              <a:rPr lang="ru-RU" sz="2000" b="1" dirty="0">
                <a:solidFill>
                  <a:srgbClr val="00B050"/>
                </a:solidFill>
              </a:rPr>
              <a:t>состою в зарегистрированном браке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или «</a:t>
            </a:r>
            <a:r>
              <a:rPr lang="ru-RU" sz="2000" b="1" dirty="0">
                <a:solidFill>
                  <a:srgbClr val="00B050"/>
                </a:solidFill>
              </a:rPr>
              <a:t>состою в незарегистрированном супружеском союзе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вопросе 6.1 укажите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супруга данного лица из выпадающего списка лиц или «</a:t>
            </a:r>
            <a:r>
              <a:rPr lang="ru-RU" sz="2000" b="1" dirty="0">
                <a:solidFill>
                  <a:srgbClr val="00B050"/>
                </a:solidFill>
              </a:rPr>
              <a:t>нет в данном домохозяйстве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», если супруг проживает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отдельно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38571" y="371570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6. </a:t>
            </a:r>
            <a:r>
              <a:rPr lang="ru-RU" b="1" dirty="0" smtClean="0"/>
              <a:t>ВАШЕ СОСТОЯНИЕ В БРАКЕ</a:t>
            </a:r>
            <a:endParaRPr lang="ru-RU" b="1" dirty="0"/>
          </a:p>
        </p:txBody>
      </p:sp>
      <p:pic>
        <p:nvPicPr>
          <p:cNvPr id="19" name="Рисунок 1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58" y="1239826"/>
            <a:ext cx="5640591" cy="242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1000"/>
                    </a14:imgEffect>
                  </a14:imgLayer>
                </a14:imgProps>
              </a:ext>
            </a:extLst>
          </a:blip>
          <a:srcRect l="8833" t="14458" r="35197" b="58377"/>
          <a:stretch/>
        </p:blipFill>
        <p:spPr bwMode="auto">
          <a:xfrm>
            <a:off x="3420280" y="4944766"/>
            <a:ext cx="5949349" cy="186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98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795648" y="1135380"/>
            <a:ext cx="1080654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Вопрос для женщин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возрасте 15 лет и более.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</a:rPr>
              <a:t>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Укажите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общее число рожденных детей, не считая мертворожденных, независимо от того, живы ли все дети в настоящее время или нет, входят ли они в состав домохозяйства или проживают отдельно.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</a:rPr>
              <a:t>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Усыновленные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патронируемые дети, а также дети мужа от прежнего брака в число детей </a:t>
            </a:r>
            <a:r>
              <a:rPr lang="ru-RU" sz="2000" b="1" dirty="0">
                <a:solidFill>
                  <a:srgbClr val="FF0000"/>
                </a:solidFill>
              </a:rPr>
              <a:t>не включаются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</a:rPr>
              <a:t>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женщина не родила ни одного ребенка, то проставьте «</a:t>
            </a:r>
            <a:r>
              <a:rPr lang="ru-RU" sz="2000" b="1" dirty="0">
                <a:solidFill>
                  <a:srgbClr val="00B050"/>
                </a:solidFill>
              </a:rPr>
              <a:t>0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lvl="0" algn="ctr" defTabSz="914034">
              <a:spcAft>
                <a:spcPts val="60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вводе числа рожденных детей </a:t>
            </a:r>
            <a:r>
              <a:rPr lang="ru-RU" sz="2000" b="1" dirty="0">
                <a:solidFill>
                  <a:srgbClr val="00B050"/>
                </a:solidFill>
              </a:rPr>
              <a:t>1 и более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вопросе 7.1 укажите </a:t>
            </a:r>
            <a:r>
              <a:rPr lang="ru-RU" sz="2000" b="1" dirty="0" smtClean="0">
                <a:solidFill>
                  <a:srgbClr val="00B050"/>
                </a:solidFill>
              </a:rPr>
              <a:t>год </a:t>
            </a:r>
            <a:r>
              <a:rPr lang="ru-RU" sz="2000" b="1" dirty="0">
                <a:solidFill>
                  <a:srgbClr val="00B050"/>
                </a:solidFill>
              </a:rPr>
              <a:t>рождения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первого ребенка.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267320" y="371570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38571" y="371570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7. </a:t>
            </a:r>
            <a:r>
              <a:rPr lang="ru-RU" b="1" dirty="0" smtClean="0"/>
              <a:t>СКОЛЬКО ДЕТЕЙ ВЫ РОДИЛИ?</a:t>
            </a:r>
            <a:endParaRPr lang="ru-RU" b="1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 contrast="-35000"/>
                    </a14:imgEffect>
                  </a14:imgLayer>
                </a14:imgProps>
              </a:ext>
            </a:extLst>
          </a:blip>
          <a:srcRect l="9370" t="27722" r="34875" b="59270"/>
          <a:stretch/>
        </p:blipFill>
        <p:spPr bwMode="auto">
          <a:xfrm>
            <a:off x="2944339" y="3573919"/>
            <a:ext cx="6509161" cy="965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4000"/>
                    </a14:imgEffect>
                  </a14:imgLayer>
                </a14:imgProps>
              </a:ext>
            </a:extLst>
          </a:blip>
          <a:srcRect l="9370" t="40730" r="64958" b="46262"/>
          <a:stretch/>
        </p:blipFill>
        <p:spPr bwMode="auto">
          <a:xfrm>
            <a:off x="4700385" y="5667930"/>
            <a:ext cx="2997069" cy="965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40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531918" y="835179"/>
            <a:ext cx="101771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Укажите наименование субъекта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Федерации или наименование иностранного государства. 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Родившимся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 пределами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России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иностранном государстве или в одной из союзных республик бывшего СССР, записывается название иностранного государства или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бывшей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союзной республики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например, Украина (кроме родившихся в Республике Крым и г. Севастополе), Казахстан, Латвия, Польша, Канада.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Начните вводить название и выберите из выпадающего списка подходящий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38571" y="371570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8. </a:t>
            </a:r>
            <a:r>
              <a:rPr lang="ru-RU" b="1" dirty="0" smtClean="0"/>
              <a:t>МЕСТО ВАШЕГО РОЖДЕНИЯ</a:t>
            </a:r>
            <a:endParaRPr lang="ru-RU" b="1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 bwMode="auto">
          <a:xfrm>
            <a:off x="3571859" y="3756385"/>
            <a:ext cx="6097270" cy="280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l="69778" t="4561" r="5924" b="43727"/>
          <a:stretch/>
        </p:blipFill>
        <p:spPr>
          <a:xfrm>
            <a:off x="353084" y="2003636"/>
            <a:ext cx="1286352" cy="15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39586" y="1139320"/>
            <a:ext cx="9962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год, с которого непрерывно проживаете в данном населенном пункте или поставьте метку «с рождения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232041"/>
            <a:ext cx="11063772" cy="551684"/>
          </a:xfrm>
        </p:spPr>
        <p:txBody>
          <a:bodyPr/>
          <a:lstStyle/>
          <a:p>
            <a:pPr algn="ctr"/>
            <a:r>
              <a:rPr lang="ru-RU" b="1" dirty="0"/>
              <a:t>9. </a:t>
            </a:r>
            <a:r>
              <a:rPr lang="ru-RU" b="1" dirty="0" smtClean="0"/>
              <a:t>С КАКОГО ГОДА ВЫ НЕПРЕРЫВНО ПРОЖИВАЕТЕ В ЭТОМ НАСЕЛЕННОМ ПУНКТЕ?</a:t>
            </a:r>
            <a:endParaRPr lang="ru-RU" b="1" dirty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-366544" y="3544368"/>
            <a:ext cx="12784395" cy="551684"/>
          </a:xfrm>
        </p:spPr>
        <p:txBody>
          <a:bodyPr/>
          <a:lstStyle/>
          <a:p>
            <a:pPr algn="ctr"/>
            <a:r>
              <a:rPr lang="ru-RU" b="1" dirty="0" smtClean="0"/>
              <a:t>10. ВАШЕ ПРЕЖНЕЕ МЕСТО ЖИТЕЛЬСТВА</a:t>
            </a:r>
            <a:endParaRPr lang="ru-RU" b="1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0"/>
          <a:stretch/>
        </p:blipFill>
        <p:spPr bwMode="auto">
          <a:xfrm>
            <a:off x="3351034" y="1826721"/>
            <a:ext cx="5522026" cy="167976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Прямоугольник 31"/>
          <p:cNvSpPr/>
          <p:nvPr/>
        </p:nvSpPr>
        <p:spPr>
          <a:xfrm>
            <a:off x="534389" y="4070134"/>
            <a:ext cx="11549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Вопрос задается тем, кто не указал  метку «с рождения»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вопросе 9.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Ваше прежнее место жительства,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выбрав из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выпадающего списка субъект Российской Федерации или иностранное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государство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" name="Рисунок 3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80"/>
          <a:stretch/>
        </p:blipFill>
        <p:spPr bwMode="auto">
          <a:xfrm>
            <a:off x="3351034" y="5085797"/>
            <a:ext cx="5349240" cy="1600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4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633580" y="1495580"/>
            <a:ext cx="996275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ответ «</a:t>
            </a:r>
            <a:r>
              <a:rPr lang="ru-RU" sz="2000" b="1" dirty="0">
                <a:solidFill>
                  <a:srgbClr val="00B050"/>
                </a:solidFill>
              </a:rPr>
              <a:t>Да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», если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более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года проживали за пределами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России,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иностранном государстве или в одной из союзных республик бывшего СССР.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ответе «</a:t>
            </a:r>
            <a:r>
              <a:rPr lang="ru-RU" sz="2000" b="1" dirty="0">
                <a:solidFill>
                  <a:srgbClr val="00B050"/>
                </a:solidFill>
              </a:rPr>
              <a:t>Да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нужно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указать страну проживания до прибытия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Россию (последнюю, если их несколько), а также год прибытия (возвращения)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Россию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476016"/>
            <a:ext cx="11063772" cy="551684"/>
          </a:xfrm>
        </p:spPr>
        <p:txBody>
          <a:bodyPr/>
          <a:lstStyle/>
          <a:p>
            <a:pPr algn="ctr"/>
            <a:r>
              <a:rPr lang="ru-RU" b="1" dirty="0"/>
              <a:t>11. </a:t>
            </a:r>
            <a:r>
              <a:rPr lang="ru-RU" b="1" dirty="0" smtClean="0"/>
              <a:t>ПРОЖИВАЛИ ЛИ ВЫ БОЛЕЕ 12 МЕСЯЦЕВ В ДРУГИХ СТРАНАХ?</a:t>
            </a:r>
            <a:endParaRPr lang="ru-RU" b="1" dirty="0"/>
          </a:p>
        </p:txBody>
      </p:sp>
      <p:pic>
        <p:nvPicPr>
          <p:cNvPr id="20" name="Рисунок 1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0"/>
          <a:stretch/>
        </p:blipFill>
        <p:spPr bwMode="auto">
          <a:xfrm>
            <a:off x="1439586" y="3665238"/>
            <a:ext cx="4824730" cy="24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06" y="3665238"/>
            <a:ext cx="2877185" cy="2377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AB7F19B8-083C-F341-BD87-049C642B450E}"/>
              </a:ext>
            </a:extLst>
          </p:cNvPr>
          <p:cNvCxnSpPr>
            <a:cxnSpLocks/>
          </p:cNvCxnSpPr>
          <p:nvPr/>
        </p:nvCxnSpPr>
        <p:spPr>
          <a:xfrm>
            <a:off x="6256591" y="5008635"/>
            <a:ext cx="1088791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514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39586" y="1139320"/>
            <a:ext cx="996275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один из вариантов ответа.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выборе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метки «</a:t>
            </a:r>
            <a:r>
              <a:rPr lang="ru-RU" sz="2000" b="1" dirty="0">
                <a:solidFill>
                  <a:srgbClr val="00B050"/>
                </a:solidFill>
              </a:rPr>
              <a:t>Д</a:t>
            </a:r>
            <a:r>
              <a:rPr lang="ru-RU" sz="2000" b="1" dirty="0" smtClean="0">
                <a:solidFill>
                  <a:srgbClr val="00B050"/>
                </a:solidFill>
              </a:rPr>
              <a:t>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задается вопрос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«12.1 Используете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ли вы его в повседневной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жизни?»,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котором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укажите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подходящий вариант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329651"/>
            <a:ext cx="11063772" cy="551684"/>
          </a:xfrm>
        </p:spPr>
        <p:txBody>
          <a:bodyPr/>
          <a:lstStyle/>
          <a:p>
            <a:pPr algn="ctr" fontAlgn="base"/>
            <a:r>
              <a:rPr lang="ru-RU" b="1" dirty="0"/>
              <a:t>12. </a:t>
            </a:r>
            <a:r>
              <a:rPr lang="ru-RU" b="1" dirty="0" smtClean="0"/>
              <a:t>ВЛАДЕЕТЕ ЛИ ВЫ РУССКИМ ЯЗЫКОМ?</a:t>
            </a:r>
            <a:endParaRPr lang="ru-RU" b="1" dirty="0"/>
          </a:p>
        </p:txBody>
      </p:sp>
      <p:pic>
        <p:nvPicPr>
          <p:cNvPr id="20" name="Рисунок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69434"/>
            <a:ext cx="5299511" cy="17266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1439586" y="4296177"/>
            <a:ext cx="99627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Вопрос заполняется </a:t>
            </a:r>
            <a:r>
              <a:rPr lang="ru-RU" sz="2000" b="1" dirty="0">
                <a:solidFill>
                  <a:srgbClr val="FF0000"/>
                </a:solidFill>
              </a:rPr>
              <a:t>независимо от возраста опрашиваемых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 Владение языком означает умение говорить или читать, либо понимать этот язык. Для лиц с затруднениями по слуху, зрению и иными ограничениями владение языком означает любой уровень знания этого языка. Лица, не умеющие говорить, в том числе малолетние дети, владеют русским языком, если окружающие говорят с ними на этом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языке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39586" y="1239826"/>
            <a:ext cx="9962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Запишите до </a:t>
            </a:r>
            <a:r>
              <a:rPr lang="ru-RU" sz="2000" b="1" dirty="0">
                <a:solidFill>
                  <a:srgbClr val="00B050"/>
                </a:solidFill>
              </a:rPr>
              <a:t>3-х языков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000" b="1" dirty="0">
                <a:solidFill>
                  <a:srgbClr val="FF0000"/>
                </a:solidFill>
              </a:rPr>
              <a:t>кроме русского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) полностью, без сокращений. Среди указанных языков справа отметьте тот язык/языки, которыми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пользуетесь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повседневной жизни.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329651"/>
            <a:ext cx="11063772" cy="551684"/>
          </a:xfrm>
        </p:spPr>
        <p:txBody>
          <a:bodyPr/>
          <a:lstStyle/>
          <a:p>
            <a:pPr algn="ctr" fontAlgn="base"/>
            <a:r>
              <a:rPr lang="ru-RU" b="1" dirty="0"/>
              <a:t>13. </a:t>
            </a:r>
            <a:r>
              <a:rPr lang="ru-RU" b="1" dirty="0" smtClean="0"/>
              <a:t>КАКИМИ ИНЫМИ ЯЗЫКАМИ ВЫ ВЛАДЕЕТЕ? КАКИЕ ИЗ НИХ ИСПОЛЬЗУЕТЕ В ПОВСЕДНЕВНОЙ ЖИЗНИ?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39586" y="4533683"/>
            <a:ext cx="99627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Вопрос заполняется </a:t>
            </a:r>
            <a:r>
              <a:rPr lang="ru-RU" sz="2000" b="1" dirty="0">
                <a:solidFill>
                  <a:srgbClr val="FF0000"/>
                </a:solidFill>
              </a:rPr>
              <a:t>независимо от возраста опрашиваемых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 Владение языком означает умение говорить или читать, либо понимать этот язык. Для лиц с затруднениями по слуху, зрению и иными ограничениями владение языком означает любой уровень знания этого языка. Лица, не умеющие говорить, в том числе малолетние дети, владеют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языком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если окружающие говорят с ними на этом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языке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7361" y="2255489"/>
            <a:ext cx="5907206" cy="22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784632" y="5699624"/>
            <a:ext cx="407368" cy="499100"/>
            <a:chOff x="9699205" y="5186438"/>
            <a:chExt cx="440055" cy="444500"/>
          </a:xfrm>
        </p:grpSpPr>
        <p:sp>
          <p:nvSpPr>
            <p:cNvPr id="22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06057"/>
            <a:ext cx="11551156" cy="551684"/>
          </a:xfrm>
        </p:spPr>
        <p:txBody>
          <a:bodyPr/>
          <a:lstStyle/>
          <a:p>
            <a:pPr algn="ctr"/>
            <a:r>
              <a:rPr lang="ru-RU" b="1" dirty="0" smtClean="0"/>
              <a:t>ИНТЕРНЕТ-ПЕРЕПИСЬ</a:t>
            </a:r>
            <a:endParaRPr lang="ru-RU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8" y="968574"/>
            <a:ext cx="3645585" cy="3820291"/>
          </a:xfrm>
          <a:prstGeom prst="rect">
            <a:avLst/>
          </a:prstGeom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AB7F19B8-083C-F341-BD87-049C642B450E}"/>
              </a:ext>
            </a:extLst>
          </p:cNvPr>
          <p:cNvCxnSpPr>
            <a:cxnSpLocks/>
          </p:cNvCxnSpPr>
          <p:nvPr/>
        </p:nvCxnSpPr>
        <p:spPr>
          <a:xfrm>
            <a:off x="2905455" y="4462380"/>
            <a:ext cx="1811398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57EA552-0E97-854A-B410-493B397BB0A2}"/>
              </a:ext>
            </a:extLst>
          </p:cNvPr>
          <p:cNvSpPr/>
          <p:nvPr/>
        </p:nvSpPr>
        <p:spPr>
          <a:xfrm>
            <a:off x="1176403" y="2061623"/>
            <a:ext cx="21005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15</a:t>
            </a:r>
          </a:p>
          <a:p>
            <a:pPr algn="ctr"/>
            <a:r>
              <a:rPr lang="ru-RU" sz="36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октября</a:t>
            </a:r>
          </a:p>
          <a:p>
            <a:pPr algn="ctr"/>
            <a:r>
              <a:rPr lang="ru-RU" sz="3600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8</a:t>
            </a:r>
          </a:p>
          <a:p>
            <a:pPr algn="ctr"/>
            <a:r>
              <a:rPr lang="ru-RU" sz="36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endParaRPr lang="ru-RU" sz="3600" dirty="0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2400000" scaled="0"/>
              </a:gra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20" y="968574"/>
            <a:ext cx="3645585" cy="38202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19" y="968572"/>
            <a:ext cx="3645585" cy="3820291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D57EA552-0E97-854A-B410-493B397BB0A2}"/>
              </a:ext>
            </a:extLst>
          </p:cNvPr>
          <p:cNvSpPr/>
          <p:nvPr/>
        </p:nvSpPr>
        <p:spPr>
          <a:xfrm>
            <a:off x="8609980" y="2369399"/>
            <a:ext cx="2919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Стандартная</a:t>
            </a:r>
          </a:p>
          <a:p>
            <a:pPr algn="ctr"/>
            <a:r>
              <a:rPr lang="ru-RU" sz="2000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2000" b="1" dirty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dirty="0" smtClean="0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2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подтвержденная</a:t>
            </a:r>
            <a:r>
              <a:rPr lang="ru-RU" sz="20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учетная запись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891" y="1362652"/>
            <a:ext cx="841441" cy="841441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AB7F19B8-083C-F341-BD87-049C642B450E}"/>
              </a:ext>
            </a:extLst>
          </p:cNvPr>
          <p:cNvCxnSpPr>
            <a:cxnSpLocks/>
          </p:cNvCxnSpPr>
          <p:nvPr/>
        </p:nvCxnSpPr>
        <p:spPr>
          <a:xfrm>
            <a:off x="6798582" y="4469524"/>
            <a:ext cx="1811398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D57EA552-0E97-854A-B410-493B397BB0A2}"/>
              </a:ext>
            </a:extLst>
          </p:cNvPr>
          <p:cNvSpPr/>
          <p:nvPr/>
        </p:nvSpPr>
        <p:spPr>
          <a:xfrm>
            <a:off x="4692944" y="2246289"/>
            <a:ext cx="28382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Единый портал государственных и муниципальных услуг (функций) </a:t>
            </a:r>
            <a:r>
              <a:rPr lang="ru-RU" sz="20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www.gosuslugi.ru</a:t>
            </a:r>
            <a:r>
              <a:rPr lang="ru-RU" sz="20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(Портал госуслуг</a:t>
            </a:r>
            <a:r>
              <a:rPr lang="ru-RU" sz="20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2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40" y="1329660"/>
            <a:ext cx="718104" cy="7181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39" y="1362652"/>
            <a:ext cx="914402" cy="911354"/>
          </a:xfrm>
          <a:prstGeom prst="rect">
            <a:avLst/>
          </a:prstGeom>
        </p:spPr>
      </p:pic>
      <p:pic>
        <p:nvPicPr>
          <p:cNvPr id="47" name="Рисунок 4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2" y="5475887"/>
            <a:ext cx="4898018" cy="126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72" y="4609999"/>
            <a:ext cx="1212621" cy="12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989003" y="1239825"/>
            <a:ext cx="104037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Родной язык запишите в поле полностью, без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сокращений</a:t>
            </a:r>
          </a:p>
          <a:p>
            <a:pPr lvl="0" algn="ctr" defTabSz="914034">
              <a:spcAft>
                <a:spcPts val="600"/>
              </a:spcAft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</a:rPr>
              <a:t>Родной язык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– это язык, который опрашиваемый сам для себя определяет родным, вне зависимости от знания этого языка. Это язык, на котором он начал говорить в детстве, либо язык его семьи, либо язык его матери. Он </a:t>
            </a:r>
            <a:r>
              <a:rPr lang="ru-RU" sz="2000" b="1" dirty="0">
                <a:solidFill>
                  <a:srgbClr val="FF0000"/>
                </a:solidFill>
              </a:rPr>
              <a:t>может совпадать, а может не совпадать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с языками, указанными в вопросах 12 и 13.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Если вопрос оставлен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без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ответа,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появится предупреждение о необходимости либо записать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либо указать причину пропуска вопроса.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329651"/>
            <a:ext cx="11063772" cy="551684"/>
          </a:xfrm>
        </p:spPr>
        <p:txBody>
          <a:bodyPr/>
          <a:lstStyle/>
          <a:p>
            <a:pPr algn="ctr" fontAlgn="base"/>
            <a:r>
              <a:rPr lang="ru-RU" b="1" dirty="0"/>
              <a:t>14. </a:t>
            </a:r>
            <a:r>
              <a:rPr lang="ru-RU" b="1" dirty="0" smtClean="0"/>
              <a:t>ВАШ РОДНОЙ ЯЗЫК</a:t>
            </a:r>
            <a:endParaRPr lang="ru-RU" b="1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6282" t="47763" r="34616" b="19820"/>
          <a:stretch/>
        </p:blipFill>
        <p:spPr bwMode="auto">
          <a:xfrm>
            <a:off x="3067613" y="4409924"/>
            <a:ext cx="6539526" cy="2275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3"/>
          <a:srcRect l="6282" t="45129" r="34616" b="39928"/>
          <a:stretch/>
        </p:blipFill>
        <p:spPr bwMode="auto">
          <a:xfrm>
            <a:off x="3067612" y="1543815"/>
            <a:ext cx="6246569" cy="919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08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39586" y="738881"/>
            <a:ext cx="107524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Вопрос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заполняется на всех лиц, включая детей, независимо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возраста.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Гражданство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детей до 14 лет определяют родители. Гражданам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России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отметьте метку «</a:t>
            </a:r>
            <a:r>
              <a:rPr lang="ru-RU" sz="2000" b="1" dirty="0">
                <a:solidFill>
                  <a:srgbClr val="00B050"/>
                </a:solidFill>
              </a:rPr>
              <a:t>Российской Федерации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</a:rPr>
              <a:t>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Иностранным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гражданам поставьте метку «</a:t>
            </a:r>
            <a:r>
              <a:rPr lang="ru-RU" sz="2000" b="1" dirty="0">
                <a:solidFill>
                  <a:srgbClr val="00B050"/>
                </a:solidFill>
              </a:rPr>
              <a:t>Иностранного государства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и  выберите из выпадающего списка название страны гражданства. 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</a:rPr>
              <a:t>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Гражданам России,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которые имеют второе иностранное гражданство, следует отметить метки «</a:t>
            </a:r>
            <a:r>
              <a:rPr lang="ru-RU" sz="2000" b="1" dirty="0">
                <a:solidFill>
                  <a:srgbClr val="00B050"/>
                </a:solidFill>
              </a:rPr>
              <a:t>Российская Федерация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и «</a:t>
            </a:r>
            <a:r>
              <a:rPr lang="ru-RU" sz="2000" b="1" dirty="0">
                <a:solidFill>
                  <a:srgbClr val="00B050"/>
                </a:solidFill>
              </a:rPr>
              <a:t>Иностранного государства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», а также выбрать название страны второго гражданства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</a:rPr>
              <a:t>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нет гражданства ни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ни иного государства, отметьте метку «</a:t>
            </a:r>
            <a:r>
              <a:rPr lang="ru-RU" sz="2000" b="1" dirty="0">
                <a:solidFill>
                  <a:srgbClr val="00B050"/>
                </a:solidFill>
              </a:rPr>
              <a:t>Без гражданства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305901"/>
            <a:ext cx="11063772" cy="551684"/>
          </a:xfrm>
        </p:spPr>
        <p:txBody>
          <a:bodyPr/>
          <a:lstStyle/>
          <a:p>
            <a:pPr algn="ctr" fontAlgn="base"/>
            <a:r>
              <a:rPr lang="ru-RU" b="1" dirty="0"/>
              <a:t>15. </a:t>
            </a:r>
            <a:r>
              <a:rPr lang="ru-RU" b="1" dirty="0" smtClean="0"/>
              <a:t>ВАШЕ ГРАЖДАНСТВО</a:t>
            </a:r>
            <a:endParaRPr lang="ru-RU" b="1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720"/>
          <a:stretch/>
        </p:blipFill>
        <p:spPr bwMode="auto">
          <a:xfrm>
            <a:off x="3715185" y="4194382"/>
            <a:ext cx="5719998" cy="257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69778" t="4561" r="5649" b="43727"/>
          <a:stretch/>
        </p:blipFill>
        <p:spPr>
          <a:xfrm>
            <a:off x="255445" y="2003636"/>
            <a:ext cx="1300864" cy="15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68582" y="857631"/>
            <a:ext cx="106759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Вопрос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заполняется на </a:t>
            </a:r>
            <a:r>
              <a:rPr lang="ru-RU" sz="2000" b="1" dirty="0">
                <a:solidFill>
                  <a:srgbClr val="FF0000"/>
                </a:solidFill>
              </a:rPr>
              <a:t>всех лиц, включая детей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независимо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возраста.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 вопрос записывается </a:t>
            </a:r>
            <a:r>
              <a:rPr lang="ru-RU" sz="2000" b="1" dirty="0">
                <a:solidFill>
                  <a:srgbClr val="FF0000"/>
                </a:solidFill>
              </a:rPr>
              <a:t>по самоопределению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опрашиваемого в соответствии со статьей 26 Конституции Российской Федерации. Национальную принадлежность детей до 14 лет, а также людей с умственными и/или физическими недостатками, указывают родители (усыновители, опекуны, попечители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т.п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.).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Ответ запишите полностью, без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сокращений</a:t>
            </a:r>
          </a:p>
          <a:p>
            <a:pPr lvl="0" algn="ctr" defTabSz="914034">
              <a:spcAft>
                <a:spcPts val="60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329651"/>
            <a:ext cx="11063772" cy="551684"/>
          </a:xfrm>
        </p:spPr>
        <p:txBody>
          <a:bodyPr/>
          <a:lstStyle/>
          <a:p>
            <a:pPr algn="ctr" fontAlgn="base"/>
            <a:r>
              <a:rPr lang="ru-RU" b="1" dirty="0"/>
              <a:t>16. </a:t>
            </a:r>
            <a:r>
              <a:rPr lang="ru-RU" b="1" dirty="0" smtClean="0"/>
              <a:t>ВАША НАЦИОНАЛЬНАЯ ПРИНАДЛЕЖНОСТЬ</a:t>
            </a:r>
            <a:endParaRPr lang="ru-RU" b="1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6666" t="28703" r="35000" b="58756"/>
          <a:stretch/>
        </p:blipFill>
        <p:spPr bwMode="auto">
          <a:xfrm>
            <a:off x="3427532" y="3206338"/>
            <a:ext cx="6578600" cy="795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6666" t="28949" r="35000" b="38293"/>
          <a:stretch/>
        </p:blipFill>
        <p:spPr bwMode="auto">
          <a:xfrm>
            <a:off x="3342021" y="4515572"/>
            <a:ext cx="6749621" cy="2193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53366" y="3807686"/>
            <a:ext cx="11738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Если оставить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вопрос без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ответа,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появится предупреждение о необходимости либо записать свой ответ, либо указать причину пропуска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вопроса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68582" y="693522"/>
            <a:ext cx="1067591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Вопрос задается лицам в возрасте 6 лет и более.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Выберите из выпадающего списка самый высокий уровень полученного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образования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283898"/>
            <a:ext cx="11063772" cy="551684"/>
          </a:xfrm>
        </p:spPr>
        <p:txBody>
          <a:bodyPr/>
          <a:lstStyle/>
          <a:p>
            <a:pPr algn="ctr" fontAlgn="base"/>
            <a:r>
              <a:rPr lang="ru-RU" b="1" dirty="0"/>
              <a:t>17. </a:t>
            </a:r>
            <a:r>
              <a:rPr lang="ru-RU" b="1" dirty="0" smtClean="0"/>
              <a:t>ВАШЕ ОБРАЗОВАНИЕ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5444" y="3653307"/>
            <a:ext cx="119365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выборе одного из уровней образования: «</a:t>
            </a:r>
            <a:r>
              <a:rPr lang="ru-RU" sz="2000" b="1" dirty="0" err="1">
                <a:solidFill>
                  <a:srgbClr val="00B050"/>
                </a:solidFill>
              </a:rPr>
              <a:t>бакалавриат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sz="2000" b="1" dirty="0" err="1">
                <a:solidFill>
                  <a:srgbClr val="00B050"/>
                </a:solidFill>
              </a:rPr>
              <a:t>специалитет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sz="2000" b="1" dirty="0">
                <a:solidFill>
                  <a:srgbClr val="00B050"/>
                </a:solidFill>
              </a:rPr>
              <a:t>магистратура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или «</a:t>
            </a:r>
            <a:r>
              <a:rPr lang="ru-RU" sz="2000" b="1" dirty="0">
                <a:solidFill>
                  <a:srgbClr val="00B050"/>
                </a:solidFill>
              </a:rPr>
              <a:t>кадры высшей квалификации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появится вопрос «17.1. Имеете ли вы ученую степень».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Отметьте подходящий вариант ответа:</a:t>
            </a:r>
          </a:p>
        </p:txBody>
      </p:sp>
      <p:pic>
        <p:nvPicPr>
          <p:cNvPr id="19" name="Рисунок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75"/>
          <a:stretch/>
        </p:blipFill>
        <p:spPr bwMode="auto">
          <a:xfrm>
            <a:off x="3297225" y="1786129"/>
            <a:ext cx="6050915" cy="17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34" y="5192506"/>
            <a:ext cx="3505200" cy="150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0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39586" y="1457332"/>
            <a:ext cx="10675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Отметьте подходящий вариант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ответа: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283898"/>
            <a:ext cx="11063772" cy="551684"/>
          </a:xfrm>
        </p:spPr>
        <p:txBody>
          <a:bodyPr/>
          <a:lstStyle/>
          <a:p>
            <a:pPr algn="ctr" fontAlgn="base"/>
            <a:r>
              <a:rPr lang="ru-RU" b="1" dirty="0"/>
              <a:t>18. </a:t>
            </a:r>
            <a:r>
              <a:rPr lang="ru-RU" b="1" dirty="0" smtClean="0"/>
              <a:t>ПОЛУЧАЕТЕ ЛИ ВЫ ОБРАЗОВАНИЕ В НАСТОЯЩЕЕ ВРЕМЯ?</a:t>
            </a:r>
            <a:endParaRPr lang="ru-RU" b="1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9371" t="24893" r="54606" b="50692"/>
          <a:stretch/>
        </p:blipFill>
        <p:spPr bwMode="auto">
          <a:xfrm>
            <a:off x="3791197" y="3808295"/>
            <a:ext cx="5409210" cy="2533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05875" y="3108600"/>
            <a:ext cx="10675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выбран ответ «</a:t>
            </a:r>
            <a:r>
              <a:rPr lang="ru-RU" sz="2000" b="1" dirty="0">
                <a:solidFill>
                  <a:srgbClr val="00B050"/>
                </a:solidFill>
              </a:rPr>
              <a:t>Да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появится дополнительный вопрос «18.1. Отметьте все программы, по которым обучаетесь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»: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Рисунок 30"/>
          <p:cNvPicPr/>
          <p:nvPr/>
        </p:nvPicPr>
        <p:blipFill rotWithShape="1">
          <a:blip r:embed="rId3"/>
          <a:srcRect l="9371" t="14505" r="54606" b="74962"/>
          <a:stretch/>
        </p:blipFill>
        <p:spPr bwMode="auto">
          <a:xfrm>
            <a:off x="4055423" y="2003636"/>
            <a:ext cx="4880759" cy="1104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91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905876" y="1279361"/>
            <a:ext cx="11286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Вопрос заполняется на </a:t>
            </a:r>
            <a:r>
              <a:rPr lang="ru-RU" sz="2000" b="1" dirty="0">
                <a:solidFill>
                  <a:srgbClr val="FF0000"/>
                </a:solidFill>
              </a:rPr>
              <a:t>всех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лиц, включая детей, независимо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возраста.</a:t>
            </a:r>
          </a:p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Можно выбрать несколько вариантов ответа в выпадающем списке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283898"/>
            <a:ext cx="11063772" cy="551684"/>
          </a:xfrm>
        </p:spPr>
        <p:txBody>
          <a:bodyPr/>
          <a:lstStyle/>
          <a:p>
            <a:pPr algn="ctr" fontAlgn="base"/>
            <a:r>
              <a:rPr lang="ru-RU" b="1" dirty="0" smtClean="0"/>
              <a:t>19. УКАЖИТЕ ВСЕ ИМЕЮЩИЕСЯ У ВАС ИСТОЧНИКИ СРЕДСТВ К СУЩЕСТВОВАНИЮ</a:t>
            </a:r>
            <a:endParaRPr lang="ru-RU" b="1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6000"/>
                    </a14:imgEffect>
                  </a14:imgLayer>
                </a14:imgProps>
              </a:ext>
            </a:extLst>
          </a:blip>
          <a:srcRect l="6676" t="14961" r="36200" b="4707"/>
          <a:stretch/>
        </p:blipFill>
        <p:spPr bwMode="auto">
          <a:xfrm>
            <a:off x="629392" y="2003636"/>
            <a:ext cx="5482655" cy="4440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90093" y="3408200"/>
            <a:ext cx="59532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выборе </a:t>
            </a:r>
            <a:r>
              <a:rPr lang="ru-RU" sz="2000" b="1" dirty="0">
                <a:solidFill>
                  <a:srgbClr val="FF0000"/>
                </a:solidFill>
              </a:rPr>
              <a:t>двух и более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источников средств к существованию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появится вопрос «19.1. Какой из отмеченных источников Вы считаете для себя основным?». Выберите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его в выпадающем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списке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5"/>
          <a:srcRect l="9114" t="19495" r="34660" b="59281"/>
          <a:stretch/>
        </p:blipFill>
        <p:spPr bwMode="auto">
          <a:xfrm>
            <a:off x="6019240" y="5053230"/>
            <a:ext cx="6172760" cy="139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16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905876" y="1649693"/>
            <a:ext cx="11286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Вопрос задается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лицам в возрасте </a:t>
            </a:r>
            <a:r>
              <a:rPr lang="ru-RU" sz="2000" b="1" dirty="0">
                <a:solidFill>
                  <a:srgbClr val="FF0000"/>
                </a:solidFill>
              </a:rPr>
              <a:t>15 лет и более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Отметьте один из вариантов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ответа: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28389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/>
              <a:t>20. </a:t>
            </a:r>
            <a:r>
              <a:rPr lang="ru-RU" b="1" dirty="0" smtClean="0"/>
              <a:t>ИМЕЛИ ЛИ ВЫ КАКУЮ-ЛИБО ОПЛАЧИВАЕМУЮ РАБОТУ ИЛИ ДОХОДНОЕ ЗАНЯТИЕ C 24 ПО 30 СЕНТЯБРЯ 2021 ГОДА?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7201" y="3667159"/>
            <a:ext cx="4643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выборе ответа «</a:t>
            </a:r>
            <a:r>
              <a:rPr lang="ru-RU" sz="2000" b="1" dirty="0">
                <a:solidFill>
                  <a:srgbClr val="00B050"/>
                </a:solidFill>
              </a:rPr>
              <a:t>Да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задаются вопросы 21 и 22.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Отметьте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каждом из них один из вариантов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ответа: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 descr="C:\Users\Sheverdova\AppData\Local\Microsoft\Windows\Temporary Internet Files\Content.Outlook\Q147IRRE\2_519754449847688049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57"/>
          <a:stretch/>
        </p:blipFill>
        <p:spPr bwMode="auto">
          <a:xfrm>
            <a:off x="3051655" y="2357579"/>
            <a:ext cx="7113623" cy="99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Sheverdova\AppData\Local\Microsoft\Windows\Temporary Internet Files\Content.Outlook\Q147IRRE\2_519754449847688049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3"/>
          <a:stretch/>
        </p:blipFill>
        <p:spPr bwMode="auto">
          <a:xfrm>
            <a:off x="5260769" y="3182588"/>
            <a:ext cx="6709558" cy="3675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6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733797" y="283898"/>
            <a:ext cx="10109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 ответе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rgbClr val="00B050"/>
                </a:solidFill>
              </a:rPr>
              <a:t>Нет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на вопрос 22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вопросе «22.1. Где находилась ваша основная работа» надо выбрать один из вариантов ответа и уточнить место работы в России или название иностранного государства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6888" y="4054706"/>
            <a:ext cx="1135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вопросе «22.2. Вы выезжали (выходили) на основную работу:»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надо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выбрать подходящий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вариант: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3"/>
          <a:srcRect l="6986" t="11557" r="34916" b="42491"/>
          <a:stretch/>
        </p:blipFill>
        <p:spPr bwMode="auto">
          <a:xfrm>
            <a:off x="3758837" y="1607337"/>
            <a:ext cx="5501640" cy="2447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3"/>
          <a:srcRect l="6986" t="57508" r="34916" b="13151"/>
          <a:stretch/>
        </p:blipFill>
        <p:spPr bwMode="auto">
          <a:xfrm>
            <a:off x="3794866" y="4762593"/>
            <a:ext cx="5987440" cy="1935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28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733797" y="283898"/>
            <a:ext cx="10109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выборе ответа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rgbClr val="00B050"/>
                </a:solidFill>
              </a:rPr>
              <a:t>Нет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на вопрос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 задаются вопросы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23 и 24: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33798" y="4089936"/>
            <a:ext cx="4230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ответе «</a:t>
            </a:r>
            <a:r>
              <a:rPr lang="ru-RU" sz="2000" b="1" dirty="0">
                <a:solidFill>
                  <a:srgbClr val="00B050"/>
                </a:solidFill>
              </a:rPr>
              <a:t>Нет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на вопрос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24 в списке причин выберете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одну главную: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434544" y="684008"/>
            <a:ext cx="5940425" cy="8769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05876" y="1560943"/>
            <a:ext cx="11356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Выберите в каждом из них по одному из вариантов ответа: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t="9952"/>
          <a:stretch/>
        </p:blipFill>
        <p:spPr>
          <a:xfrm>
            <a:off x="2270760" y="2003636"/>
            <a:ext cx="6053842" cy="205107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56" y="3735990"/>
            <a:ext cx="3274060" cy="2977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2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840747" y="885883"/>
            <a:ext cx="9720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Укажите, зарегистрированы ли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 в помещении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в котором постоянно проживаете, выбрав соответствующую метку: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151" t="3545" r="74280" b="44748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28" y="28389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/>
              <a:t>25. </a:t>
            </a:r>
            <a:r>
              <a:rPr lang="ru-RU" b="1" dirty="0" smtClean="0"/>
              <a:t>ЗАРЕГИСТРИРОВАНЫ ЛИ ВЫ В ЭТОМ ПОМЕЩЕНИИ?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05876" y="3343654"/>
            <a:ext cx="44987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Если выбран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ответ «</a:t>
            </a:r>
            <a:r>
              <a:rPr lang="ru-RU" sz="2000" b="1" dirty="0">
                <a:solidFill>
                  <a:srgbClr val="00B050"/>
                </a:solidFill>
              </a:rPr>
              <a:t>Нет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», ответьте на вопрос  «25.1. Где вы зарегистрированы по месту жительства?», выбрав подходящий вариант ответа:</a:t>
            </a:r>
          </a:p>
        </p:txBody>
      </p:sp>
      <p:pic>
        <p:nvPicPr>
          <p:cNvPr id="20" name="Рисунок 19"/>
          <p:cNvPicPr/>
          <p:nvPr/>
        </p:nvPicPr>
        <p:blipFill rotWithShape="1">
          <a:blip r:embed="rId3"/>
          <a:srcRect l="9499" t="34359" r="36766" b="24216"/>
          <a:stretch/>
        </p:blipFill>
        <p:spPr bwMode="auto">
          <a:xfrm>
            <a:off x="5404590" y="3343654"/>
            <a:ext cx="6358785" cy="2938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3"/>
          <a:srcRect l="9499" t="14763" r="36766" b="65044"/>
          <a:stretch/>
        </p:blipFill>
        <p:spPr bwMode="auto">
          <a:xfrm>
            <a:off x="3609974" y="1593769"/>
            <a:ext cx="6467476" cy="1493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87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 smtClean="0"/>
              <a:t>1. АДРЕС ВАШЕГО ФАКТИЧЕСКОГО ПОСТОЯННОГО ПРОЖИВАНИЯ</a:t>
            </a:r>
            <a:endParaRPr lang="ru-RU" b="1" dirty="0"/>
          </a:p>
        </p:txBody>
      </p:sp>
      <p:pic>
        <p:nvPicPr>
          <p:cNvPr id="31" name="Рисунок 3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837"/>
          <a:stretch/>
        </p:blipFill>
        <p:spPr bwMode="auto">
          <a:xfrm>
            <a:off x="1997955" y="3633081"/>
            <a:ext cx="8228183" cy="2951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513712" y="1259550"/>
            <a:ext cx="919667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Фактический адрес </a:t>
            </a:r>
            <a:r>
              <a:rPr lang="ru-RU" sz="2000" b="1" dirty="0">
                <a:solidFill>
                  <a:srgbClr val="FF0000"/>
                </a:solidFill>
              </a:rPr>
              <a:t>может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не совпадать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 местом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постоянной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или временной регистрации (прописки). Он также не зависит от того, есть ли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юридическое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право на пребывание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помещении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 Это может быть и адрес места проживания у родственников, в съемной квартире и др.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Необходимо последовательно заполнить все поля адреса, выбрав значение из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выпадающего списка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нажатием кнопки справа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     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636" lvl="0" indent="-285636" defTabSz="914034">
              <a:spcAft>
                <a:spcPts val="600"/>
              </a:spcAft>
              <a:buFontTx/>
              <a:buChar char="-"/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00" t="19896" r="3000" b="67946"/>
          <a:stretch/>
        </p:blipFill>
        <p:spPr bwMode="auto">
          <a:xfrm rot="10800000">
            <a:off x="9744441" y="3024025"/>
            <a:ext cx="238125" cy="174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59586" y="1000245"/>
            <a:ext cx="1080000" cy="10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351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688769" y="885883"/>
            <a:ext cx="10872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Переписные листы необходимо заполнить на </a:t>
            </a:r>
            <a:r>
              <a:rPr lang="ru-RU" sz="2000" b="1" dirty="0">
                <a:solidFill>
                  <a:srgbClr val="FF0000"/>
                </a:solidFill>
              </a:rPr>
              <a:t>всех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лиц, проживающих в домохозяйстве (за исключением лиц, </a:t>
            </a:r>
            <a:r>
              <a:rPr lang="ru-RU" sz="2000" b="1" dirty="0">
                <a:solidFill>
                  <a:srgbClr val="FF0000"/>
                </a:solidFill>
              </a:rPr>
              <a:t>временно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находящихся в помещении и </a:t>
            </a:r>
            <a:r>
              <a:rPr lang="ru-RU" sz="2000" b="1" dirty="0">
                <a:solidFill>
                  <a:srgbClr val="FF0000"/>
                </a:solidFill>
              </a:rPr>
              <a:t>постоянно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проживающих в другом месте на </a:t>
            </a:r>
            <a:r>
              <a:rPr lang="ru-RU" sz="2000" b="1" dirty="0">
                <a:solidFill>
                  <a:srgbClr val="FF0000"/>
                </a:solidFill>
              </a:rPr>
              <a:t>территории России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 algn="ctr" defTabSz="914034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После заполнения переписных листов на </a:t>
            </a:r>
            <a:r>
              <a:rPr lang="ru-RU" sz="2000" b="1" dirty="0">
                <a:solidFill>
                  <a:srgbClr val="FF0000"/>
                </a:solidFill>
              </a:rPr>
              <a:t>всех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проживающих в помещении лиц, необходимо заполнить переписной лист на жилое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помещение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2935" t="5564" r="36860" b="43940"/>
          <a:stretch/>
        </p:blipFill>
        <p:spPr>
          <a:xfrm>
            <a:off x="4318873" y="3253838"/>
            <a:ext cx="3182588" cy="29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16641" y="700033"/>
            <a:ext cx="972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тип жилища: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580161" y="26881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/>
              <a:t>33. </a:t>
            </a:r>
            <a:r>
              <a:rPr lang="ru-RU" b="1" dirty="0" smtClean="0"/>
              <a:t>ТИП ЖИЛИЩА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7565" y="3736507"/>
            <a:ext cx="11958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Выберите период постройки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дома (ввода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эксплуатацию).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перестройках, надстройках, расширении дома годом ввода в эксплуатацию считается год первоначальной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постройки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2935" t="5564" r="36860" b="43940"/>
          <a:stretch/>
        </p:blipFill>
        <p:spPr>
          <a:xfrm>
            <a:off x="297565" y="622928"/>
            <a:ext cx="1322629" cy="1233796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11" y="1100143"/>
            <a:ext cx="4632960" cy="21640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Текст 2"/>
          <p:cNvSpPr>
            <a:spLocks noGrp="1"/>
          </p:cNvSpPr>
          <p:nvPr>
            <p:ph type="body" sz="quarter" idx="10"/>
          </p:nvPr>
        </p:nvSpPr>
        <p:spPr>
          <a:xfrm>
            <a:off x="497275" y="3264223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/>
              <a:t>34. </a:t>
            </a:r>
            <a:r>
              <a:rPr lang="ru-RU" b="1" dirty="0" smtClean="0"/>
              <a:t>ВРЕМЯ ПОСТРОЙКИ ДОМА</a:t>
            </a:r>
            <a:endParaRPr lang="ru-RU" b="1" dirty="0"/>
          </a:p>
        </p:txBody>
      </p:sp>
      <p:pic>
        <p:nvPicPr>
          <p:cNvPr id="31" name="Рисунок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52" y="4459185"/>
            <a:ext cx="195199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1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16641" y="700033"/>
            <a:ext cx="972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Выберете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один из вариантов ответа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580161" y="26881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/>
              <a:t>35. </a:t>
            </a:r>
            <a:r>
              <a:rPr lang="ru-RU" b="1" dirty="0" smtClean="0"/>
              <a:t>МАТЕРИАЛ НАРУЖНЫХ СТЕН ДОМА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3548" y="4209203"/>
            <a:ext cx="11958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Запишите размер общей площади в целых квадратных метрах без десятичных знаков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2935" t="5564" r="36860" b="43940"/>
          <a:stretch/>
        </p:blipFill>
        <p:spPr>
          <a:xfrm>
            <a:off x="297565" y="622928"/>
            <a:ext cx="1322629" cy="1233796"/>
          </a:xfrm>
          <a:prstGeom prst="rect">
            <a:avLst/>
          </a:prstGeom>
        </p:spPr>
      </p:pic>
      <p:sp>
        <p:nvSpPr>
          <p:cNvPr id="21" name="Текст 2"/>
          <p:cNvSpPr>
            <a:spLocks noGrp="1"/>
          </p:cNvSpPr>
          <p:nvPr>
            <p:ph type="body" sz="quarter" idx="10"/>
          </p:nvPr>
        </p:nvSpPr>
        <p:spPr>
          <a:xfrm>
            <a:off x="497275" y="3264223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 smtClean="0"/>
              <a:t>36. ОБЩАЯ ПЛОЩАДЬ КВАРТИРЫ ИЛИ ОДНОКВАРТИРНОГО ДОМА (В ЦЕЛЫХ М</a:t>
            </a:r>
            <a:r>
              <a:rPr lang="ru-RU" b="1" baseline="30000" dirty="0" smtClean="0"/>
              <a:t>2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20" name="Рисунок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46" y="1100143"/>
            <a:ext cx="5190490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1000"/>
                    </a14:imgEffect>
                  </a14:imgLayer>
                </a14:imgProps>
              </a:ext>
            </a:extLst>
          </a:blip>
          <a:srcRect l="3195" r="9745" b="50000"/>
          <a:stretch/>
        </p:blipFill>
        <p:spPr>
          <a:xfrm>
            <a:off x="310502" y="4656214"/>
            <a:ext cx="4890889" cy="118644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058888" y="4987623"/>
            <a:ext cx="69427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1400" b="1" dirty="0" smtClean="0">
                <a:solidFill>
                  <a:srgbClr val="FF0000"/>
                </a:solidFill>
              </a:rPr>
              <a:t>Не </a:t>
            </a:r>
            <a:r>
              <a:rPr lang="ru-RU" sz="1400" b="1" dirty="0">
                <a:solidFill>
                  <a:srgbClr val="FF0000"/>
                </a:solidFill>
              </a:rPr>
              <a:t>учитывается площадь: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 общедомовых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лестничных клеток, лифтовых холлов, тамбуров,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коридоров (кроме внутриквартирных), вестибюлей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сеней,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гаражей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выступающих конструктивных элементов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отопительных печей;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- веранд, балконов, лоджий, террас;</a:t>
            </a:r>
          </a:p>
          <a:p>
            <a:pPr lvl="0" algn="ctr" defTabSz="914034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отдельно стоящих кухонь, бань, бассейнов, саун, сараев, беседок и др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522713" y="1144823"/>
            <a:ext cx="972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число жилых комнат квартиры или одноквартирного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дома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958879" y="26881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 smtClean="0"/>
              <a:t>37. ЧИСЛО ЖИЛЫХ КОМНАТ КВАРТИРЫ ИЛИ ОДНОКВАРТИРНОГО ДОМА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3548" y="3831021"/>
            <a:ext cx="11958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Отметьте все имеющиеся виды благоустройства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2935" t="5564" r="36860" b="43940"/>
          <a:stretch/>
        </p:blipFill>
        <p:spPr>
          <a:xfrm>
            <a:off x="297565" y="622928"/>
            <a:ext cx="1322629" cy="1233796"/>
          </a:xfrm>
          <a:prstGeom prst="rect">
            <a:avLst/>
          </a:prstGeom>
        </p:spPr>
      </p:pic>
      <p:sp>
        <p:nvSpPr>
          <p:cNvPr id="21" name="Текст 2"/>
          <p:cNvSpPr>
            <a:spLocks noGrp="1"/>
          </p:cNvSpPr>
          <p:nvPr>
            <p:ph type="body" sz="quarter" idx="10"/>
          </p:nvPr>
        </p:nvSpPr>
        <p:spPr>
          <a:xfrm>
            <a:off x="497275" y="2988381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 smtClean="0"/>
              <a:t>38. ВИДЫ БЛАГОУСТРОЙСТВА ЖИЛОГО ПОМЕЩЕНИЯ И САНИТАРНО-ГИГИЕНИЧЕСКИЕ УСЛОВИЯ ПРОЖИВАНИЯ</a:t>
            </a:r>
            <a:endParaRPr lang="ru-RU" b="1" dirty="0"/>
          </a:p>
        </p:txBody>
      </p:sp>
      <p:pic>
        <p:nvPicPr>
          <p:cNvPr id="32" name="Рисунок 31"/>
          <p:cNvPicPr/>
          <p:nvPr/>
        </p:nvPicPr>
        <p:blipFill rotWithShape="1">
          <a:blip r:embed="rId3"/>
          <a:srcRect t="50000" r="19271"/>
          <a:stretch/>
        </p:blipFill>
        <p:spPr>
          <a:xfrm>
            <a:off x="1108508" y="1712407"/>
            <a:ext cx="5016067" cy="124273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112046" y="1752664"/>
            <a:ext cx="5758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1400" b="1" dirty="0" smtClean="0">
                <a:solidFill>
                  <a:srgbClr val="FF0000"/>
                </a:solidFill>
              </a:rPr>
              <a:t>Не учитываются: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кухни, холлы, коридоры, ванные и душевые комнаты, бассейны, сауны, кладовые и другие вспомогательные помещения.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Совмещенная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кухня-столовая </a:t>
            </a:r>
            <a:r>
              <a:rPr lang="ru-RU" sz="1400" b="1" dirty="0">
                <a:solidFill>
                  <a:srgbClr val="FF0000"/>
                </a:solidFill>
              </a:rPr>
              <a:t>считается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жилой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комнатой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5"/>
          <a:stretch/>
        </p:blipFill>
        <p:spPr bwMode="auto">
          <a:xfrm>
            <a:off x="5011386" y="4218623"/>
            <a:ext cx="3680542" cy="250217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8153400" y="4600736"/>
            <a:ext cx="3689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какой-либо вид благоустройства имеется, но временно бездействует (вследствие повреждения, ремонта или других причин), то жилище </a:t>
            </a:r>
            <a:r>
              <a:rPr lang="ru-RU" sz="1400" b="1" dirty="0">
                <a:solidFill>
                  <a:srgbClr val="FF0000"/>
                </a:solidFill>
              </a:rPr>
              <a:t>считается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оборудованным этим видом благоустройства. В каждой группе видов благоустройства (газ, отопление, водоснабжение и т.д.) отметьте только один вариант ответа</a:t>
            </a:r>
          </a:p>
        </p:txBody>
      </p:sp>
    </p:spTree>
    <p:extLst>
      <p:ext uri="{BB962C8B-B14F-4D97-AF65-F5344CB8AC3E}">
        <p14:creationId xmlns:p14="http://schemas.microsoft.com/office/powerpoint/2010/main" val="5691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341912" y="875864"/>
            <a:ext cx="10501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Данные в вопросе </a:t>
            </a:r>
            <a:r>
              <a:rPr lang="ru-RU" sz="2000" b="1" dirty="0">
                <a:solidFill>
                  <a:srgbClr val="FF0000"/>
                </a:solidFill>
              </a:rPr>
              <a:t>предзаполняются автоматически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основании количества лиц, указанных в вопросе 2 и отнесенных к лицам, подлежащим переписи в этом помещении на основании ответов на вопросы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2.1 - 2.5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958879" y="26881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/>
              <a:t>39. </a:t>
            </a:r>
            <a:r>
              <a:rPr lang="ru-RU" b="1" dirty="0" smtClean="0"/>
              <a:t>ЧИСЛО ЛИЦ В ДОМОХОЗЯЙСТВЕ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3548" y="3629141"/>
            <a:ext cx="11958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Запишите, сколько жилых комнат занимает домохозяйство. Если домохозяйство занимает не всю комнату, а только ее часть, то отметьте вариант «</a:t>
            </a:r>
            <a:r>
              <a:rPr lang="ru-RU" sz="2000" b="1" dirty="0">
                <a:solidFill>
                  <a:srgbClr val="00B050"/>
                </a:solidFill>
              </a:rPr>
              <a:t>Часть комнаты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2935" t="5564" r="36860" b="43940"/>
          <a:stretch/>
        </p:blipFill>
        <p:spPr>
          <a:xfrm>
            <a:off x="297565" y="622928"/>
            <a:ext cx="1322629" cy="1233796"/>
          </a:xfrm>
          <a:prstGeom prst="rect">
            <a:avLst/>
          </a:prstGeom>
        </p:spPr>
      </p:pic>
      <p:sp>
        <p:nvSpPr>
          <p:cNvPr id="21" name="Текст 2"/>
          <p:cNvSpPr>
            <a:spLocks noGrp="1"/>
          </p:cNvSpPr>
          <p:nvPr>
            <p:ph type="body" sz="quarter" idx="10"/>
          </p:nvPr>
        </p:nvSpPr>
        <p:spPr>
          <a:xfrm>
            <a:off x="497275" y="2988381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/>
              <a:t>40. </a:t>
            </a:r>
            <a:r>
              <a:rPr lang="ru-RU" b="1" dirty="0" smtClean="0"/>
              <a:t>ЧИСЛО ЗАНИМАЕМЫХ ДОМОХОЗЯЙСТВОМ КОМНАТ </a:t>
            </a:r>
            <a:endParaRPr lang="ru-RU" b="1" dirty="0"/>
          </a:p>
        </p:txBody>
      </p:sp>
      <p:pic>
        <p:nvPicPr>
          <p:cNvPr id="20" name="Рисунок 19"/>
          <p:cNvPicPr/>
          <p:nvPr/>
        </p:nvPicPr>
        <p:blipFill rotWithShape="1">
          <a:blip r:embed="rId3"/>
          <a:srcRect b="56017"/>
          <a:stretch/>
        </p:blipFill>
        <p:spPr>
          <a:xfrm>
            <a:off x="4889937" y="1943286"/>
            <a:ext cx="4711700" cy="933108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5000"/>
                    </a14:imgEffect>
                  </a14:imgLayer>
                </a14:imgProps>
              </a:ext>
            </a:extLst>
          </a:blip>
          <a:srcRect t="40063" b="12357"/>
          <a:stretch/>
        </p:blipFill>
        <p:spPr>
          <a:xfrm>
            <a:off x="4013283" y="4453247"/>
            <a:ext cx="4711700" cy="10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344584" y="875864"/>
            <a:ext cx="10403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процессе заполнения переписных листов справа на экране отображается прогресс заполнения переписных листов в процентах. Под ним имеется активная ссылка, по которой можно связаться со службой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поддержки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0909" y="3745361"/>
            <a:ext cx="11958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Вопросы имеют «подсказку» в виде «</a:t>
            </a:r>
            <a:r>
              <a:rPr lang="ru-RU" sz="2000" b="1" dirty="0">
                <a:solidFill>
                  <a:srgbClr val="00B050"/>
                </a:solidFill>
              </a:rPr>
              <a:t>значка вопроса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которую можно увидеть, наведя на нее стрелку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курсора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67" y="1891527"/>
            <a:ext cx="1356360" cy="187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1000"/>
                    </a14:imgEffect>
                  </a14:imgLayer>
                </a14:imgProps>
              </a:ext>
            </a:extLst>
          </a:blip>
          <a:srcRect l="59091" t="40643" r="38770" b="56117"/>
          <a:stretch/>
        </p:blipFill>
        <p:spPr bwMode="auto">
          <a:xfrm>
            <a:off x="8469188" y="4275918"/>
            <a:ext cx="745498" cy="619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8" y="788231"/>
            <a:ext cx="1194910" cy="1190927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12"/>
          <a:stretch/>
        </p:blipFill>
        <p:spPr bwMode="auto">
          <a:xfrm>
            <a:off x="2385232" y="4717394"/>
            <a:ext cx="6097270" cy="1067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4"/>
          <p:cNvCxnSpPr>
            <a:stCxn id="23" idx="1"/>
          </p:cNvCxnSpPr>
          <p:nvPr/>
        </p:nvCxnSpPr>
        <p:spPr>
          <a:xfrm flipH="1">
            <a:off x="4702629" y="4585477"/>
            <a:ext cx="3766559" cy="309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199408" y="875864"/>
            <a:ext cx="10548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результате оказания услуги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личный кабинет пользователя Портала госуслуг будут доставлены уникальные коды подтверждения прохождения переписи на каждого переписанного в помещении и объединяющий их QR-код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всё домохозяйство  </a:t>
            </a:r>
          </a:p>
          <a:p>
            <a:pPr lvl="0" algn="ctr" defTabSz="914034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Их </a:t>
            </a:r>
            <a:r>
              <a:rPr lang="ru-RU" sz="2000" b="1" dirty="0">
                <a:solidFill>
                  <a:srgbClr val="FF0000"/>
                </a:solidFill>
              </a:rPr>
              <a:t>нужно будет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показать </a:t>
            </a:r>
            <a:r>
              <a:rPr lang="ru-RU" sz="2000" b="1" dirty="0">
                <a:solidFill>
                  <a:srgbClr val="FF0000"/>
                </a:solidFill>
              </a:rPr>
              <a:t>переписчику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в подтверждение Вашего участия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 Всероссийской переписи населения 2020 года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6" y="660352"/>
            <a:ext cx="1194910" cy="1190927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162371" y="1255816"/>
            <a:ext cx="4768215" cy="631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3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199408" y="875864"/>
            <a:ext cx="10548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Краткая инструкция «Участие в переписи населения» на портале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Госуслуги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РФ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u="sng" dirty="0">
                <a:hlinkClick r:id="rId2"/>
              </a:rPr>
              <a:t>https://www.gosuslugi.ru/342164/2</a:t>
            </a:r>
            <a:endParaRPr lang="ru-RU" sz="20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6" y="660352"/>
            <a:ext cx="1194910" cy="1190927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504927" y="1656434"/>
            <a:ext cx="4768215" cy="631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2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1163" y="4066123"/>
            <a:ext cx="7730837" cy="535531"/>
          </a:xfrm>
        </p:spPr>
        <p:txBody>
          <a:bodyPr/>
          <a:lstStyle/>
          <a:p>
            <a:r>
              <a:rPr lang="ru-RU" sz="3200" dirty="0"/>
              <a:t>БЛАГОДАРИМ ЗА УЧАСТИЕ!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300966"/>
            <a:ext cx="1499944" cy="1499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27" y="5277804"/>
            <a:ext cx="2106928" cy="15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 smtClean="0"/>
              <a:t>1. АДРЕС ВАШЕГО ФАКТИЧЕСКОГО ПОСТОЯННОГО ПРОЖИВАНИЯ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13712" y="1259550"/>
            <a:ext cx="9196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 дома или квартиры нет номера, справа надо выбрать соответствующую метку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10" y="1967436"/>
            <a:ext cx="4409440" cy="98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439586" y="3145747"/>
            <a:ext cx="9196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Можно ввести номер дома и квартиры вручную, нажав кнопку </a:t>
            </a:r>
          </a:p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rgbClr val="00B050"/>
                </a:solidFill>
              </a:rPr>
              <a:t>Ввести вручную дом и квартиру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»: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04" y="4107454"/>
            <a:ext cx="4871852" cy="129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04806" y="889440"/>
            <a:ext cx="1080000" cy="10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8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117889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 smtClean="0"/>
              <a:t>2. СКОЛЬКО ВСЕГО ЧЕЛОВЕК ПРОЖИВАЮТ ПО ЭТОМУ АДРЕСУ?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13712" y="1259550"/>
            <a:ext cx="9196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Укажите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число лиц, проживающих в помещении, независимо от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регистрации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2"/>
          <a:srcRect l="7701" t="11042" r="45323" b="73459"/>
          <a:stretch/>
        </p:blipFill>
        <p:spPr bwMode="auto">
          <a:xfrm>
            <a:off x="3158344" y="2050563"/>
            <a:ext cx="5907405" cy="1096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16125" y="3355480"/>
            <a:ext cx="91966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Учитываются  лица, </a:t>
            </a:r>
            <a:r>
              <a:rPr lang="ru-RU" sz="2000" b="1" dirty="0">
                <a:solidFill>
                  <a:srgbClr val="FF0000"/>
                </a:solidFill>
              </a:rPr>
              <a:t>рожденные до 01.10.2021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2000" b="1" dirty="0">
                <a:solidFill>
                  <a:srgbClr val="FF0000"/>
                </a:solidFill>
              </a:rPr>
              <a:t>также умершие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lvl="0" algn="ctr" defTabSz="914034"/>
            <a:r>
              <a:rPr lang="ru-RU" sz="2000" b="1" dirty="0" smtClean="0">
                <a:solidFill>
                  <a:srgbClr val="FF0000"/>
                </a:solidFill>
              </a:rPr>
              <a:t>после </a:t>
            </a:r>
            <a:r>
              <a:rPr lang="ru-RU" sz="2000" b="1" dirty="0">
                <a:solidFill>
                  <a:srgbClr val="FF0000"/>
                </a:solidFill>
              </a:rPr>
              <a:t>01.10.2021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включая и тех, кто на момент переписи временно (менее одного года)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отсутствовал </a:t>
            </a:r>
          </a:p>
          <a:p>
            <a:pPr lvl="0" algn="ctr" defTabSz="914034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Проживающие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 месту обучения студенты вузов и колледжей,  лица, отбывающие наказание в местах лишения свободы, военнослужащие, проходящие воинскую службу по призыву, а также лица, отсутствующие один год и более, </a:t>
            </a:r>
            <a:r>
              <a:rPr lang="ru-RU" sz="2000" b="1" dirty="0">
                <a:solidFill>
                  <a:srgbClr val="FF0000"/>
                </a:solidFill>
              </a:rPr>
              <a:t>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данном помещении не </a:t>
            </a:r>
            <a:r>
              <a:rPr lang="ru-RU" sz="2000" b="1" dirty="0" smtClean="0">
                <a:solidFill>
                  <a:srgbClr val="FF0000"/>
                </a:solidFill>
              </a:rPr>
              <a:t>переписываются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3712" y="970563"/>
            <a:ext cx="1080000" cy="10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10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117889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 smtClean="0"/>
              <a:t>2.1. ФАМИЛИЯ, ИМЯ, ОТЧЕСТВО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67447" y="1886802"/>
            <a:ext cx="4957103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Владельцу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учетной записи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первому записанному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список проживающих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– предзаполняются отдельные сведения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профиля – пол, дата и место рождения, гражданство. 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остальных проживающих информацию по всем вопросам необходимо ввести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переписной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лист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4" y="576717"/>
            <a:ext cx="1080000" cy="1080000"/>
          </a:xfrm>
          <a:prstGeom prst="ellipse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857875" y="1116716"/>
            <a:ext cx="6334125" cy="55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117889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2.2. </a:t>
            </a:r>
            <a:r>
              <a:rPr lang="ru-RU" b="1" dirty="0" smtClean="0"/>
              <a:t>ПРОЖИВАЕТ ПО ЭТОМУ АДРЕСУ ПОСТОЯННО?</a:t>
            </a:r>
          </a:p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47843" y="953085"/>
            <a:ext cx="5728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Отметьте одну из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меток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9586" y="544660"/>
            <a:ext cx="1080000" cy="1080000"/>
          </a:xfrm>
          <a:prstGeom prst="ellipse">
            <a:avLst/>
          </a:prstGeom>
        </p:spPr>
      </p:pic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203684" y="1534430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2.3. </a:t>
            </a:r>
            <a:r>
              <a:rPr lang="ru-RU" b="1" dirty="0" smtClean="0"/>
              <a:t>ЯВЛЯЕТСЯ ЧЛЕНОМ ВАШЕГО ДОМОХОЗЯЙСТВА?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4984" y="2129110"/>
            <a:ext cx="1069412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один из вариантов ответа.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выборе ответа «</a:t>
            </a:r>
            <a:r>
              <a:rPr lang="ru-RU" sz="2000" b="1" dirty="0">
                <a:solidFill>
                  <a:srgbClr val="00B050"/>
                </a:solidFill>
              </a:rPr>
              <a:t>Нет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этот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человек не будет переписываться в данном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домохозяйстве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47844" y="3943346"/>
            <a:ext cx="5728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один из вариантов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ответа: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10"/>
          </p:nvPr>
        </p:nvSpPr>
        <p:spPr>
          <a:xfrm>
            <a:off x="203684" y="3391662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2.4. </a:t>
            </a:r>
            <a:r>
              <a:rPr lang="ru-RU" b="1" dirty="0" smtClean="0"/>
              <a:t>НАХОДИЛСЯ ПО ЭТОМУ АДРЕСУ 1 ОКТЯБРЯ 2021 ГОДА?</a:t>
            </a:r>
          </a:p>
        </p:txBody>
      </p:sp>
      <p:pic>
        <p:nvPicPr>
          <p:cNvPr id="34" name="Рисунок 33"/>
          <p:cNvPicPr/>
          <p:nvPr/>
        </p:nvPicPr>
        <p:blipFill>
          <a:blip r:embed="rId3"/>
          <a:stretch>
            <a:fillRect/>
          </a:stretch>
        </p:blipFill>
        <p:spPr>
          <a:xfrm>
            <a:off x="3449724" y="4616204"/>
            <a:ext cx="5940425" cy="15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117889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2.4.1. </a:t>
            </a:r>
            <a:r>
              <a:rPr lang="ru-RU" b="1" dirty="0" smtClean="0"/>
              <a:t>ПРИЧИНА ОТСУТСТВИЯ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062562" y="855715"/>
            <a:ext cx="8098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выборе ответа «</a:t>
            </a:r>
            <a:r>
              <a:rPr lang="ru-RU" sz="2000" b="1" dirty="0">
                <a:solidFill>
                  <a:srgbClr val="00B050"/>
                </a:solidFill>
              </a:rPr>
              <a:t>Нет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в вопросе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2.4 необходимо выбрать 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выпадающем списке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один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вариантов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ответа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5467" y="544660"/>
            <a:ext cx="1080000" cy="1080000"/>
          </a:xfrm>
          <a:prstGeom prst="ellipse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329239" y="4368201"/>
            <a:ext cx="9942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выборе ответа «</a:t>
            </a:r>
            <a:r>
              <a:rPr lang="ru-RU" sz="2000" b="1" dirty="0">
                <a:solidFill>
                  <a:srgbClr val="00B050"/>
                </a:solidFill>
              </a:rPr>
              <a:t>Работа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или «</a:t>
            </a:r>
            <a:r>
              <a:rPr lang="ru-RU" sz="2000" b="1" dirty="0">
                <a:solidFill>
                  <a:srgbClr val="00B050"/>
                </a:solidFill>
              </a:rPr>
              <a:t>Учеба…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в вопросе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2.4.1 отметьте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один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вариантов ответа: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10"/>
          </p:nvPr>
        </p:nvSpPr>
        <p:spPr>
          <a:xfrm>
            <a:off x="203684" y="3756458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2.4.2. </a:t>
            </a:r>
            <a:r>
              <a:rPr lang="ru-RU" b="1" dirty="0" smtClean="0"/>
              <a:t>ПЕРИОД ОТСУТСТВИЯ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67" y="1693139"/>
            <a:ext cx="6280316" cy="208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60" y="5076087"/>
            <a:ext cx="2708049" cy="134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9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117889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2.5. </a:t>
            </a:r>
            <a:r>
              <a:rPr lang="ru-RU" b="1" dirty="0" smtClean="0"/>
              <a:t>ИМЕЕТ ДРУГОЕ МЕСТО ЖИТЕЛЬСТВА?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47842" y="880900"/>
            <a:ext cx="5728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один из вариантов ответа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9080" y="540955"/>
            <a:ext cx="1080000" cy="1080000"/>
          </a:xfrm>
          <a:prstGeom prst="ellipse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39080" y="1480395"/>
            <a:ext cx="9209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выборе ответа «</a:t>
            </a:r>
            <a:r>
              <a:rPr lang="ru-RU" sz="2000" b="1" dirty="0">
                <a:solidFill>
                  <a:srgbClr val="00B050"/>
                </a:solidFill>
              </a:rPr>
              <a:t>Да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для заполнения становятся доступны вопросы 2.5.1. и 2.5.2.: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15" y="2306224"/>
            <a:ext cx="4787768" cy="1933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1020621" y="4469417"/>
            <a:ext cx="10446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случае, если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помещении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 1 октября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года временно (</a:t>
            </a:r>
            <a:r>
              <a:rPr lang="ru-RU" sz="2000" b="1" dirty="0">
                <a:solidFill>
                  <a:srgbClr val="FF0000"/>
                </a:solidFill>
              </a:rPr>
              <a:t>менее 12 месяцев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) находились люди, которые постоянно проживают в другом месте в России или за рубежом, то при добавлении такого лица необходимо в вопросе «2.5.2 Проживает по этому адресу постоянно?» выбрать ответ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rgbClr val="00B050"/>
                </a:solidFill>
              </a:rPr>
              <a:t>Да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2378</Words>
  <Application>Microsoft Office PowerPoint</Application>
  <PresentationFormat>Произвольный</PresentationFormat>
  <Paragraphs>174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p16_aglyamovae</cp:lastModifiedBy>
  <cp:revision>182</cp:revision>
  <cp:lastPrinted>2021-09-13T11:59:26Z</cp:lastPrinted>
  <dcterms:created xsi:type="dcterms:W3CDTF">2020-03-31T09:31:17Z</dcterms:created>
  <dcterms:modified xsi:type="dcterms:W3CDTF">2021-09-17T06:34:44Z</dcterms:modified>
</cp:coreProperties>
</file>